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29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72" r:id="rId15"/>
    <p:sldId id="373" r:id="rId16"/>
    <p:sldId id="374" r:id="rId17"/>
    <p:sldId id="376" r:id="rId18"/>
    <p:sldId id="375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67" r:id="rId29"/>
    <p:sldId id="368" r:id="rId30"/>
    <p:sldId id="369" r:id="rId31"/>
    <p:sldId id="370" r:id="rId32"/>
    <p:sldId id="371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서울남산체 M" panose="02020603020101020101" pitchFamily="18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19" d="100"/>
          <a:sy n="119" d="100"/>
        </p:scale>
        <p:origin x="96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147600" cy="147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t>2017-07-31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2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34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2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5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7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5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4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3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1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4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7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6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61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26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3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29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88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7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4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5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8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15 : Light</a:t>
            </a:r>
            <a:r>
              <a:rPr lang="ko-KR" altLang="en-US" dirty="0"/>
              <a:t> </a:t>
            </a:r>
            <a:r>
              <a:rPr lang="en-US" altLang="ko-KR" dirty="0"/>
              <a:t>Transport I – Surface Reflection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Path Tracing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Path Sampling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Incremental Path Construction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Bidirectional Path Tracing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954" y="6221002"/>
            <a:ext cx="499656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옥찬호 </a:t>
            </a: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(utilForever@gmail.com)</a:t>
            </a:r>
            <a:endParaRPr lang="en-US" sz="2800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표본화와 상호 연관된 두 가지 문제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많은 경로가 인접한 정점의 쌍이 상호 간에 보이지 않는 경우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어떠한 기여도 하지 않음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높은 분산으로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복잡한 건물 모델에서 이 영역 표본화 방식을 적용한다고 가정해 보자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인접한 정점은 건물 모델 사이에 대부분 하나나 둘의 벽이 존재하며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전혀 기여하지 않고 예측에서 과도한 분산을 제공하게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피적분 함수가 델타 함수를 내재한다면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아닌 경로를 찾을 수 없음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부정확한 결과로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아니더라도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적은 기여를 갖는 거의 모든 경로에서 점진적으로 광택이 되는데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점의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값이 작거나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이기 때문에 다시 높은 분산에 시달리게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작은 영역 광원 또한 비슷한 방식으로 명시적 표본화되지 않을 경우 높은 분산의 원인이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3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문제에 대한 해결책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: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경로를 점진적으로 생성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카메라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시작한다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새로운 방향을 생성하기 위해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정점에서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표본화된 방향으로 광선을 추적해 가장 가까운 교차점이다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중요한 지역 기여를 갖는 방향을 찾는 연속적인 선택으로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전체적으로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높은 기여를 갖는 경로를 효과적으로 찾으려 한다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 좋은 전략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방식이 경로를 입체각에 대응해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표본화해 생성하고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적분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장면의 표면 면적에 대해서이므로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입체각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대응하는 확률 밀도에서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영역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밀도로 변환하는 보정을 적용해야 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𝐴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𝜔</m:t>
                          </m:r>
                        </m:sub>
                      </m:sSub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Incremental Path Construction</a:t>
            </a:r>
          </a:p>
        </p:txBody>
      </p:sp>
    </p:spTree>
    <p:extLst>
      <p:ext uri="{BB962C8B-B14F-4D97-AF65-F5344CB8AC3E}">
        <p14:creationId xmlns:p14="http://schemas.microsoft.com/office/powerpoint/2010/main" val="36062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기하학적 항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일부 항이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상쇄되는 결과를 생성한다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찾기 위해 광선을 추적했으므로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반드시 상호적으로 보여야 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시야 항은 명백히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이 표본화 기술을 사용하지만 마지막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광원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표면에 대한 어떤 분포에서 표본화하면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대한 몬테 카를로 값 예측은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 </m:t>
                          </m:r>
                          <m:nary>
                            <m:naryPr>
                              <m:chr m:val="∏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𝑓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𝜔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4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Incremental Path Construction</a:t>
            </a:r>
          </a:p>
        </p:txBody>
      </p:sp>
    </p:spTree>
    <p:extLst>
      <p:ext uri="{BB962C8B-B14F-4D97-AF65-F5344CB8AC3E}">
        <p14:creationId xmlns:p14="http://schemas.microsoft.com/office/powerpoint/2010/main" val="930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추적 구현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: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기여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합에 대한 예측을 계산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 기하 구조와 카메라 광선의 첫 교차점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시작해 점진적으로 경로 정점을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현재 정점에서의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분포에서 표본화해 다음 정점으로 광선을 추적해 추출한다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경로에서 장면의 광원 위에 반드시 있어야 하는 마지막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찾고자 직접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광 적분기를 위해 개발된 다중 중요도 표본화에 기반을 둔 직접 광 코드를 사용한다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이전에 설명했듯이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예측지를 계산할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대신 다중 중요도 표본화 가중치를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사용하면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표본화하는 경우가 광원 위의 점을 찾는데 더 나은 방식일 경우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더 낮은 분산을 갖는 결과를 나타낸다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651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추적 구현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: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기여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합에 대한 예측을 계산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또 다른 작은 차이점은 경로 기여 항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예측을 계산하는 동안 이전 길이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−1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 정점이 길이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경로를 생성하는데 시작점으로도 다시 사용된다는 점이다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단지 새 경로를 생성하기 위해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처음부터 시작했을 때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광선이 필요한 것과 달리 단지 하나의 추가 광선을 추적하면 된다는 것이다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방식으로 경로를 재사용하는 것은 합에 있는 모든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 사이에 연관성을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도입하게 되므로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결과의 질이 살짝 떨어지지만 실제로는 더 적은 광선을 추적하는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것으로 인해 증가한 전체 효율성으로 보상받을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337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AE707-7562-45E8-9436-639C96895D88}"/>
              </a:ext>
            </a:extLst>
          </p:cNvPr>
          <p:cNvSpPr/>
          <p:nvPr/>
        </p:nvSpPr>
        <p:spPr>
          <a:xfrm>
            <a:off x="767901" y="2370150"/>
            <a:ext cx="99295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 Declarations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SurfaceIntegrator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 Public Methods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Spectrum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RayDifferential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Intersection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MemoryArena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RequestSamples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md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maxDepth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md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 Private Data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maxDepth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ko-KR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4273A9-926E-4B26-A5B4-6AB3C3CE8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적분기는 최대 깊이를 지원한다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값은 러시아 룰렛만 사용해야 할 경우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큰 수로 설정할 수 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2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적분기는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Sampler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나온 표본을 경로의 첫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SAMPLE_DEPTH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정점들을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표본화하는데 사용한다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첫 몇 번의 산란이 끝나면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잘 분포된 표본점의 장점이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급격히 줄어들게 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균일한 난수를 사용하는 방법으로 전환한다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적분기는 빛과 경로의 각 정점에서 직접 광 계산을 위해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다중 중요도 표본화를 위한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표본과 함께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다음 정점을 찾기 위한 나가는 방향을 생성하기 위해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사용하는 방향을 표본화하기 위한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표본이 필요하다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→ 즉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집합이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 필요하다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9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6259B-FE70-4AE2-81F3-E2E5CE458C55}"/>
              </a:ext>
            </a:extLst>
          </p:cNvPr>
          <p:cNvSpPr/>
          <p:nvPr/>
        </p:nvSpPr>
        <p:spPr>
          <a:xfrm>
            <a:off x="519248" y="4301448"/>
            <a:ext cx="77322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LightSampleOffsets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lightNumOffset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pathSampleOffsets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7FF2F-BB37-4A27-9118-8ECA878E52C9}"/>
              </a:ext>
            </a:extLst>
          </p:cNvPr>
          <p:cNvSpPr/>
          <p:nvPr/>
        </p:nvSpPr>
        <p:spPr>
          <a:xfrm>
            <a:off x="519248" y="1447801"/>
            <a:ext cx="88231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RequestSamples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LightSampleOffsets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lightNumOffset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Add1D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pathSampleOffsets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4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적분기의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for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문을 지날 때마다 경로의 다음 정점이 현재 광선과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장면 기하 구조를 교차로 찾게 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직접 광 코드로 경로의 전체적인 방사 값에 대한 기여를 계산한다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새 방향은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분포로 경로의 마지막 정점에서 표본화해 선택한다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몇 개의 정점을 표본화한 후 러시안 룰렛을 사용해 경로를 임의로 종료한다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2DC3F-623C-4FE9-B987-CFACFB26EAD6}"/>
              </a:ext>
            </a:extLst>
          </p:cNvPr>
          <p:cNvSpPr/>
          <p:nvPr/>
        </p:nvSpPr>
        <p:spPr>
          <a:xfrm>
            <a:off x="739262" y="3244261"/>
            <a:ext cx="97616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Spectrum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PathIntegrator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RayDifferential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Intersection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MemoryArena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 ; ++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경로의 현재 상태를 저장하는 여러 변수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pathThroughput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현재까지 생성된 정점에 대한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값과 코사인 항의 곱을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각각의 표본화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나눈 값을 갖는다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284162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−2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경로의 최종점에서 직접 광으로 산란된 빛과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pathThroughput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곱은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전체 경로의 기여를 제공한다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방식의 한 가지 장점은 경로의 모든 정점 위치와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저장할 필요 없이 마지막에 대해서만 저장하면 된다는 점이다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17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Path Tracing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산 미구엘 장면을 경로 추적으로 렌더링한 결과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픽셀당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1024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vs 8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1D01D-5758-4E96-AEAD-CDC6686D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13" y="2132057"/>
            <a:ext cx="4720276" cy="426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9679A-3E31-4314-B18B-20E472D3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1" y="2132057"/>
            <a:ext cx="4720276" cy="42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1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경로의 현재 상태를 저장하는 여러 변수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누계로 인한 방사 값을 저장한다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ray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다음 정점으로 확장하기 위한 다음 광선을 저장한다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specularBounce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표본화된 나가는 경로 방향이 거울 반사로 인한 것인지를 저장한다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isectp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경로에서 가장 최근에 추가된 정점에 대한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Intersection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가리킨다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Li()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장면 기하 구조와 첫 교차점에 대한 광선을 넘긴다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 뒤에 교차점에 대한 정보를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localIsect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저장한다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첫 교차점을 처리한 후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isectp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이를 가리키도록 갱신한다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959" r="-2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14A25F-D522-4305-9B6E-99A2BA180A24}"/>
              </a:ext>
            </a:extLst>
          </p:cNvPr>
          <p:cNvSpPr/>
          <p:nvPr/>
        </p:nvSpPr>
        <p:spPr>
          <a:xfrm>
            <a:off x="970549" y="440470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Declare common path integration variables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Spectrum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1.,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0.;</a:t>
            </a:r>
          </a:p>
          <a:p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RayDifferential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specularBounce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Intersection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localIsect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Intersection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광선이 방사하는 물체에 충돌하면 방사는 보통 무시되는데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기존 경로의 정점이 직접 광 계산에서 이 길이의 경로에 대한 모든 직접 광을 이미 처리했기 때문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경우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가지 예외가 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첫 번째는 초기 카메라 광선의 교차점이다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왜냐하면 직접 보이는 물체의 방사를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포함할 수 있는 유일한 기회이기 때문이다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두 번째는 마지막 경로 정점에서 표본화된 방향이 거울 반사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요소에서 나왔을 때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</a:p>
          <a:p>
            <a:pPr lvl="2">
              <a:lnSpc>
                <a:spcPct val="100000"/>
              </a:lnSpc>
            </a:pP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EstimateDirect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기본 매개 변수로 계산하는 직접 광 계산에서 의도적으로 거울 반사의 효과를 무시</a:t>
            </a: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마지막 산란이 거울 반사로 인한 것이라면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교차점에서의 어떤 방출이 반드시 여기에 포함돼야 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endParaRPr lang="en-US" altLang="ko-KR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49A50-F8DA-4A3A-A815-8F9248108873}"/>
              </a:ext>
            </a:extLst>
          </p:cNvPr>
          <p:cNvSpPr/>
          <p:nvPr/>
        </p:nvSpPr>
        <p:spPr>
          <a:xfrm>
            <a:off x="930440" y="4842121"/>
            <a:ext cx="6817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Possibly add emitted light at path vertex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0 ||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specularBounce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-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6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직접 광 계산은 </a:t>
            </a: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UniformSampleOneLight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함수를 사용하며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현재 경로의 마지막 정점에 있는 직접 광에서 나오는 방사의 예측치를 제공한다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67972-6F73-4E32-B11C-8030A72797C2}"/>
              </a:ext>
            </a:extLst>
          </p:cNvPr>
          <p:cNvSpPr/>
          <p:nvPr/>
        </p:nvSpPr>
        <p:spPr>
          <a:xfrm>
            <a:off x="762533" y="2276906"/>
            <a:ext cx="104835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Sample illumination from lights to find path contribution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GetBSDF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dgShading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Normal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nn-NO" altLang="ko-KR" dirty="0">
                <a:solidFill>
                  <a:srgbClr val="8B0000"/>
                </a:solidFill>
                <a:latin typeface="Consolas" panose="020B0609020204030204" pitchFamily="49" charset="0"/>
              </a:rPr>
              <a:t>dgShading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dirty="0">
                <a:solidFill>
                  <a:srgbClr val="8B0000"/>
                </a:solidFill>
                <a:latin typeface="Consolas" panose="020B0609020204030204" pitchFamily="49" charset="0"/>
              </a:rPr>
              <a:t>nn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-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dirty="0" err="1">
                <a:solidFill>
                  <a:srgbClr val="483D8B"/>
                </a:solidFill>
                <a:latin typeface="Consolas" panose="020B0609020204030204" pitchFamily="49" charset="0"/>
              </a:rPr>
              <a:t>UniformSampleOneLight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rayEpsilon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lightNumOffset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], &amp;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lightSampleOffsets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&amp;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bsdfSampleOffsets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dirty="0" err="1">
                <a:solidFill>
                  <a:srgbClr val="483D8B"/>
                </a:solidFill>
                <a:latin typeface="Consolas" panose="020B0609020204030204" pitchFamily="49" charset="0"/>
              </a:rPr>
              <a:t>UniformSampleOneLight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rayEpsilon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이제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현재 경로의 마지막 정점에서 표본화한 다음에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추적할 광선에 대해 나가는 방향을 얻을 필요가 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현재 경로 길이가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SAMPLE_DEPTH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보다 작을 때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BSDFSample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을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sample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초기화하고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아니면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RNG::</a:t>
            </a: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RandomFloat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()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을 사용한다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적분기는 경로 배출을 전에 설명한 대로 갱신하고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ray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for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문의 다음 반복에서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다음 정점을 찾기 위해 추적하는 광선으로 초기화한다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5869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EF0B5-6C03-4733-A0F4-FF9C6A465463}"/>
              </a:ext>
            </a:extLst>
          </p:cNvPr>
          <p:cNvSpPr/>
          <p:nvPr/>
        </p:nvSpPr>
        <p:spPr>
          <a:xfrm>
            <a:off x="519248" y="1447801"/>
            <a:ext cx="1086852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Sample BSDF to get new path direction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Get _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</a:rPr>
              <a:t>outgoingBSDFSample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_ for sampling new path direction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outgoingBSDFSample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</a:rPr>
              <a:t>SAMPLE_DEPTH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outgoingBSDFSample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pathSampleOffsets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outgoingBSDFSample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BSDFSample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</a:rPr>
              <a:t>BxDFType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flags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Spectrum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bsdf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Sample_f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wo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outgoingBSDFSample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>
                <a:solidFill>
                  <a:srgbClr val="314F4F"/>
                </a:solidFill>
                <a:latin typeface="Consolas" panose="020B0609020204030204" pitchFamily="49" charset="0"/>
              </a:rPr>
              <a:t>BSDF_ALL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flags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IsBlack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||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0.)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specularBounce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flags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&amp; </a:t>
            </a:r>
            <a:r>
              <a:rPr lang="en-US" altLang="ko-KR" dirty="0">
                <a:solidFill>
                  <a:srgbClr val="314F4F"/>
                </a:solidFill>
                <a:latin typeface="Consolas" panose="020B0609020204030204" pitchFamily="49" charset="0"/>
              </a:rPr>
              <a:t>BSDF_SPECULAR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!= 0;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83D8B"/>
                </a:solidFill>
                <a:latin typeface="Consolas" panose="020B0609020204030204" pitchFamily="49" charset="0"/>
              </a:rPr>
              <a:t>AbsDot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8B8B"/>
                </a:solidFill>
                <a:latin typeface="Consolas" panose="020B0609020204030204" pitchFamily="49" charset="0"/>
              </a:rPr>
              <a:t>RayDifferential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rayEpsilon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종료는 몇 번의 산란 이후 고정된 최솟값으로 설정된 종료 확률이나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배출 중 낮은 쪽에 기반을 두고 처리한다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상대적으로 최종 이미지에 적은 영향을 주기 때문이다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경로가 종료되지 않을 경우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en-US" altLang="ko-KR" dirty="0" err="1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pathThroughput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러시안 룰렛 가중치로 갱신되고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추후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항은 적절히 영향을 받게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A8F9C8-0BD0-42B2-846C-27DBD5287EEA}"/>
              </a:ext>
            </a:extLst>
          </p:cNvPr>
          <p:cNvSpPr/>
          <p:nvPr/>
        </p:nvSpPr>
        <p:spPr>
          <a:xfrm>
            <a:off x="962527" y="3549640"/>
            <a:ext cx="78445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Possibly terminate the path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&gt; 3)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continueProbability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(.5f,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80000"/>
                </a:solidFill>
                <a:latin typeface="Consolas" panose="020B0609020204030204" pitchFamily="49" charset="0"/>
              </a:rPr>
              <a:t>RandomFloat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continueProbability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/=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continueProbability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bounces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dirty="0" err="1">
                <a:solidFill>
                  <a:srgbClr val="8B0000"/>
                </a:solidFill>
                <a:latin typeface="Consolas" panose="020B0609020204030204" pitchFamily="49" charset="0"/>
              </a:rPr>
              <a:t>maxDepth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1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반복문의 최종 작업은 경로의 다음 정점을 표본화된 나가는 방향에서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광선을 추적해 찾는 작업이다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교차점이 발견되지 않으면 광선은 장면에서 탈출해 경로가 종료된다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마지막 경로 정점이 거울 반사나 투과로 인한 것이라면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장면의 기하 구조로 인한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광원에서의 입사 조명은 반드시 여기에 포함돼야 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광택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표본을 추출할 때 직접 광 계산이 계산되지 않으므로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광선이 장면 기하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구조와 충돌하지 않으면 무한 영역 광원에 대해 여전히 고려할 필요가 있다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여기에서 기여가 추가되지 않으면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무한 영역 광원은 완벽 거울 반사를 갖는 표면에서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보이지 않는다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5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일반적인 경우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광선이 장면 기하 구조와 교차하는 곳에서 경로 배출은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새로운 선분에 대한 반투명 매질로 인한 감쇠를 고려해야 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en-US" altLang="ko-KR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isectp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포인터는 방금 찾은 기하 구조 교차점에 대한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Intersection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을 가리키도록 갱신된다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3A3FE-479A-427C-98AC-6FCB4BA33413}"/>
              </a:ext>
            </a:extLst>
          </p:cNvPr>
          <p:cNvSpPr/>
          <p:nvPr/>
        </p:nvSpPr>
        <p:spPr>
          <a:xfrm>
            <a:off x="809332" y="2809563"/>
            <a:ext cx="92250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Find next vertex of path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Intersect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localIsect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specularBounce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uint32_t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nn-NO" altLang="ko-KR" dirty="0">
                <a:solidFill>
                  <a:srgbClr val="8B0000"/>
                </a:solidFill>
                <a:latin typeface="Consolas" panose="020B0609020204030204" pitchFamily="49" charset="0"/>
              </a:rPr>
              <a:t>lights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i="1" dirty="0">
                <a:solidFill>
                  <a:srgbClr val="556B2F"/>
                </a:solidFill>
                <a:latin typeface="Consolas" panose="020B0609020204030204" pitchFamily="49" charset="0"/>
              </a:rPr>
              <a:t>size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nn-NO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>
                <a:solidFill>
                  <a:srgbClr val="8B0000"/>
                </a:solidFill>
                <a:latin typeface="Consolas" panose="020B0609020204030204" pitchFamily="49" charset="0"/>
              </a:rPr>
              <a:t>lights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]-&gt;</a:t>
            </a:r>
            <a:r>
              <a:rPr lang="en-US" altLang="ko-KR" dirty="0">
                <a:solidFill>
                  <a:srgbClr val="556B2F"/>
                </a:solidFill>
                <a:latin typeface="Consolas" panose="020B0609020204030204" pitchFamily="49" charset="0"/>
              </a:rPr>
              <a:t>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pathThroughput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8B8B"/>
                </a:solidFill>
                <a:latin typeface="Consolas" panose="020B0609020204030204" pitchFamily="49" charset="0"/>
              </a:rPr>
              <a:t>*=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dirty="0">
                <a:solidFill>
                  <a:srgbClr val="880000"/>
                </a:solidFill>
                <a:latin typeface="Consolas" panose="020B0609020204030204" pitchFamily="49" charset="0"/>
              </a:rPr>
              <a:t>Transmittance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i="1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rng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80"/>
                </a:solidFill>
                <a:latin typeface="Consolas" panose="020B0609020204030204" pitchFamily="49" charset="0"/>
              </a:rPr>
              <a:t>arena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isectp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ko-KR" dirty="0" err="1">
                <a:solidFill>
                  <a:srgbClr val="000080"/>
                </a:solidFill>
                <a:latin typeface="Consolas" panose="020B0609020204030204" pitchFamily="49" charset="0"/>
              </a:rPr>
              <a:t>localIsect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3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절에서 설명한 경로 추적 알고리즘은 그래픽스에서 다양한 기하학 물체와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영역 광과 범용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모델을 처리하는 첫 일반 빛 전송 알고리즘이다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대부분의 경우 잘 동작하지만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까다로운 조명 조건이 있을 경우 높은 분산을 나타낸다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예를 들어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광원은 천정 위의 작은 영역만을 조명하며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방의 나머지는 단지 그 영역에서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반사된 간접 광으로만 조명된다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카메라에서 시작되는 경로만 추적할 경우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그림자 광선을 빛에 대해 추적하기 전에 천장의 조명된 영역 안의 경로 정점을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표면화하는 것은 거의 불가능하다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대부분의 경로는 기여가 없으며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단지 극히 일부만이 우연하게도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천정의 작은 영역을 충돌헤 높은 기여를 갖는다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결과 이미지는 높은 분산을 갖게 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8E2BE-7659-47C9-8479-B3189F5C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90" y="3982508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어려운 조명은 한쪽 끝의 카메라에서 시작하고 다른 쪽 끝을 빛에서 시작하며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시야 광선으로 중간이 연결된 결오를 생성해 더 효과적으로 처리할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양방향 경로 추적 알고리즘은 표본 경로 추적 알고리즘의 일반화된 알고리즘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같은 양의 계산에서 훨씬 낮은 분산을 나타낸다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 적분 형태는 양방향 알고리즘을 어떻게 생성하는지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이해하기 쉽게 해준다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표준 경로 추적에서 첫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카메라 광선에 대한 첫 교차점을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계산해 찾아낸다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마지막 정점은 장면의 광원에서 한 점을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표본화해 찾아낸다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마지막 정점을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표기해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빛에서 초기에 길이가 정해지지 않은 역의 경로를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Bidirectional Path Tracing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8E2BE-7659-47C9-8479-B3189F5C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090" y="3982508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 적분 형태에 대해 카메라 광선의 교차점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처음으로 장면과 교차하는 주어진 카메라 광선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방출 방사의 값을 구하는 식은 다음과 같다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예측을 계산하기 위해 반드시 풀어야 할 두 가지 문제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무한 수의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항에 대한 합의 값을 한정된 양의 계산으로 어떻게 예측할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특정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항에 대해 하나 이상의 경로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</m:acc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어떻게 생성해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  </a:t>
                </a:r>
                <a:r>
                  <a:rPr lang="en-US" altLang="ko-KR" sz="1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다차원 적분의 몬테카를로 예측을 계산할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3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279720" cy="494453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기본 양방향 경로 추적 알고리즘에서는 카메라에서 진행하며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세부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생성하며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빛에서 역방향으로 세부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생성한다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세부 경로는 보통 이전 정점에서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표본화해 점진적으로 계산하지만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표준 경로 추적에서 설명했던 방식과 같은 표본화 방식을 사용할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결국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경우 모두 다음 경로를 갖는다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,…,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…,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사이의 그림자 광선을 추적해 상호 간에 보이는지 확인해야 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경로는 빛을 빛에서 카메라로 전송하며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경로의 기여를 직접 계산할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279720" cy="4944532"/>
              </a:xfrm>
              <a:blipFill>
                <a:blip r:embed="rId3"/>
                <a:stretch>
                  <a:fillRect l="-1621" t="-2219" r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421109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기본 알고리즘은 실사용에서의 성능 향상을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가지 개선점이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첫째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세부 경로를 재사용할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경로에 대한 전송이 모든 다양한 두 경로의 초기 일부 경로의 조합을 연결해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경로가 각각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정점을 가지면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 길이의 범위에서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다양한 고유 경로를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둘째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빛의 세부 경로에서 단지 하나의 정점만 사용하는 경로를 재사용해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생성한 경로를 무시하고 대신 직접 광 적분기에서 최적화된 직접 광 코드를 사용한다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빛에서 빛 세부 경로를 위해 표본화한 정점을 사용하는 것보다 낮은 분산 결과를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생성하는데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문제 해결 부분에서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다중 중요도 표본화의 사용과 잘 분포된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표본화 패턴을 사용하는 것이 가능하기 때문이다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36290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기본 알고리즘은 실사용에서의 성능 향상을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가지 개선점이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셋째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다중 중요된 표본화로 경로의 가중치를 다시 계산한다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빛이 천장을 향해 있어 간접적으로 방을 조명하는 예제를 기억하자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이제껏 설명했듯이 양방향 경로 추적은 기여가 없는 많은 경로를 훌륭히 감소시켜 결과를 현저히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향상시키는데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빛에서의 경로가 효과적으로 빛 전송 경로를 찾기 때문이다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하지만 예상치 못하게 큰 기여를 갖는 경로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들어 카메라에서 우연히 천장의 밝은 부분을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찾은 경로로 인해 분산으로 고통받게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이를 해결하기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MIS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사용할 수 있으며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정점에 대한 경로에서 실제로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−1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방식으로 해당 길이의 경로가 생성될 수 있음을 인지하는 것이다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4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정점 경로는 하나의 카메라 정점과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빛 정점이거나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각각이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혹은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카메라 정점과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빛 정점으로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방식으로 표본화한 주어진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경로에 대해 생성될 수 있는 경로의 각각 다른 방식에 대한 가중치를 계산하고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균형 휴리스틱을 적용할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51912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물리적으로 유효한 장면을 만들기 위해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전체적으로 더 많은 정점이 산란할수록 더 적은 정점이 산란할 때보다 더 적은 빛이 산란하게 된다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에너지 보존 법칙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항상 첫 몇 개의 항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예측한 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편형을 도입하지 않으면서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한정된 수의 항 이후에 표본화를 멈추려고 러시안 룰렛을 적용한다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러시안 룰렛을 이렇게 사용하면 무한 합의 계산 문제를 해결하지는 못하지만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해결에는 좀 더 가까워진다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개념을 좀 더 채용해 계산의 종료를 각 항에서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𝑞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확률로 고려하면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결과적으로 연속된 합의 계산을 멈추게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p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항을 계산하는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보다 큰 확률이 있고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계산할 때 적절한 가중치를 적용하므로 최종 결과는 비편항적인 예측 합이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무한 합에서 한정된 수의 항만 계산하는 방식에서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항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기여를 어떻게 예측할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경로를 명시하는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+1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정점이 필요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광원 위의 마지막 정점은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첫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카메라 광선의 첫 교차점으로 결정된 점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DFFA-ED03-4D51-A27F-1F6E0BFB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81" y="3534833"/>
            <a:ext cx="6648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형태로 봤을 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물체의 표면 면적에 대한 다중 적분이며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이를 위한 가장 자연스러운 방식은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장면에서 물체의 표면 면적에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대응해 표본화하는 방식이다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어떤 다른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장면의 물체 위 특정 점을 표본화하는 방식과 마찬가지다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DFFA-ED03-4D51-A27F-1F6E0BFB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81" y="3534833"/>
            <a:ext cx="6648450" cy="2857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물체에 대해 구분된 확률을 정의할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번째 물체의 표면 면적이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일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표면 경로 정점을 표본화하는 확률은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균일 확률을 갖는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번째 물체 위의 점을 표본화하는 주어진 방식에 대해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물체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위의 특정 점을 표본화하는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1/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점을 표본화하는 전체적인 확률 밀도는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모든 표본</a:t>
                </a:r>
                <a:r>
                  <a:rPr lang="en-US" altLang="ko-KR" dirty="0"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가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같은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값을 갖는다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b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정점의 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이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방식으로 표본화되며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 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마지막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광원 위에 표본화하고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같은 방식으로 정의한다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 위의 점을 표본화할 때 경로 정점을 표본화하는 것과 같은 기술을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사용할 수 있지만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방출자의 표면 위에 있지 않은 모든 경로에서 경로가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값을 갖게 돼 높은 분산으로 이어지게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기댓값은 여전히 정확한 적분 값이지만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수렴이 극도로 느리다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더 나은 방식은 방출하는 물체의 영역 중 적절히 갱신되는 확률을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갖는 경우에만 표본화하는 방식이다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완전한 경로가 주어졌을 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예측을 계산하기 위한 모든 정보를 갖고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단지 각각의 항을 계산하는 문제다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5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19273</TotalTime>
  <Words>1650</Words>
  <Application>Microsoft Office PowerPoint</Application>
  <PresentationFormat>Widescreen</PresentationFormat>
  <Paragraphs>307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맑은 고딕</vt:lpstr>
      <vt:lpstr>Arial</vt:lpstr>
      <vt:lpstr>Wingdings</vt:lpstr>
      <vt:lpstr>Segoe UI</vt:lpstr>
      <vt:lpstr>Consolas</vt:lpstr>
      <vt:lpstr>서울남산체 M</vt:lpstr>
      <vt:lpstr>Calibri</vt:lpstr>
      <vt:lpstr>Segoe UI Light</vt:lpstr>
      <vt:lpstr>Cambria Math</vt:lpstr>
      <vt:lpstr>Metro_TT_Blue_16x9_02-12</vt:lpstr>
      <vt:lpstr>Physically Based Rendering From Theory to Implementation</vt:lpstr>
      <vt:lpstr>Path Tracing</vt:lpstr>
      <vt:lpstr>Overview</vt:lpstr>
      <vt:lpstr>Overview</vt:lpstr>
      <vt:lpstr>Overview</vt:lpstr>
      <vt:lpstr>Path Sampling</vt:lpstr>
      <vt:lpstr>Path Sampling</vt:lpstr>
      <vt:lpstr>Path Sampling</vt:lpstr>
      <vt:lpstr>Path Sampling</vt:lpstr>
      <vt:lpstr>Path Sampling</vt:lpstr>
      <vt:lpstr>Incremental Path Construction</vt:lpstr>
      <vt:lpstr>Incremental Path Construction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Bidirectional Path Tracing</vt:lpstr>
      <vt:lpstr>Bidirectional Path Tracing</vt:lpstr>
      <vt:lpstr>Bidirectional Path Tracing</vt:lpstr>
      <vt:lpstr>Bidirectional Path Tracing</vt:lpstr>
      <vt:lpstr>Bidirectional Path Tracing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옥찬호</cp:lastModifiedBy>
  <cp:revision>524</cp:revision>
  <dcterms:created xsi:type="dcterms:W3CDTF">2014-11-18T06:53:54Z</dcterms:created>
  <dcterms:modified xsi:type="dcterms:W3CDTF">2017-07-31T16:17:34Z</dcterms:modified>
</cp:coreProperties>
</file>